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12192000" cy="6858000"/>
  <p:embeddedFontLst>
    <p:embeddedFont>
      <p:font typeface="Arial Unicode MS" panose="020B0604020202020204" charset="-122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52"/>
      </p:cViewPr>
      <p:guideLst>
        <p:guide orient="horz" pos="2863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.fntdata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image" Target="../media/image6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jpe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5"/>
            <a:ext cx="12192000" cy="524510"/>
            <a:chOff x="0" y="6333745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8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44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444" y="45719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333745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171575" y="1622485"/>
            <a:ext cx="9848849" cy="2584450"/>
          </a:xfrm>
          <a:prstGeom prst="rect">
            <a:avLst/>
          </a:prstGeom>
        </p:spPr>
        <p:txBody>
          <a:bodyPr vert="horz" wrap="square" lIns="0" tIns="481523" rIns="0" bIns="0" rtlCol="0">
            <a:spAutoFit/>
          </a:bodyPr>
          <a:lstStyle/>
          <a:p>
            <a:pPr marL="0" marR="5080" indent="0">
              <a:lnSpc>
                <a:spcPts val="8200"/>
              </a:lnSpc>
              <a:spcBef>
                <a:spcPts val="1540"/>
              </a:spcBef>
              <a:buNone/>
            </a:pPr>
            <a:r>
              <a:rPr sz="8800" spc="-535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</a:rPr>
              <a:t>Data </a:t>
            </a:r>
            <a:r>
              <a:rPr sz="8800" spc="-630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</a:rPr>
              <a:t>Science</a:t>
            </a:r>
            <a:r>
              <a:rPr sz="8800" spc="-869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</a:rPr>
              <a:t> </a:t>
            </a:r>
            <a:r>
              <a:rPr sz="8800" spc="-565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</a:rPr>
              <a:t>Capstone  </a:t>
            </a:r>
            <a:r>
              <a:rPr sz="8800" spc="-360" dirty="0">
                <a:solidFill>
                  <a:srgbClr val="000000"/>
                </a:solidFill>
                <a:latin typeface="Arial Unicode MS" panose="020B0604020202020204" charset="-122"/>
                <a:ea typeface="Arial Unicode MS" panose="020B0604020202020204" charset="-122"/>
              </a:rPr>
              <a:t>Project</a:t>
            </a:r>
            <a:endParaRPr sz="8800" spc="-360" dirty="0">
              <a:solidFill>
                <a:srgbClr val="0000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1575" y="4267200"/>
            <a:ext cx="8573770" cy="140970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de-DE" sz="2400" spc="-175" dirty="0">
                <a:solidFill>
                  <a:srgbClr val="616E52"/>
                </a:solidFill>
                <a:latin typeface="Calibri" charset="0"/>
                <a:cs typeface="Arial" panose="020B0604020202020204"/>
              </a:rPr>
              <a:t>Narzal Ian Concepcion</a:t>
            </a:r>
            <a:endParaRPr lang="de-DE" sz="2400" spc="-175" dirty="0">
              <a:solidFill>
                <a:srgbClr val="616E52"/>
              </a:solidFill>
              <a:latin typeface="Calibri" charset="0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de-DE" sz="2400" spc="-175" dirty="0">
                <a:solidFill>
                  <a:srgbClr val="FFC000"/>
                </a:solidFill>
                <a:latin typeface="Calibri" charset="0"/>
                <a:cs typeface="Arial" panose="020B0604020202020204"/>
              </a:rPr>
              <a:t>https://github.com/concep36/Applied-IBM-Data-Science-Capstone</a:t>
            </a:r>
            <a:endParaRPr lang="de-DE" sz="2400" spc="-175" dirty="0">
              <a:solidFill>
                <a:srgbClr val="FFC000"/>
              </a:solidFill>
              <a:latin typeface="Calibri" charset="0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de-DE" sz="2400" spc="130" dirty="0">
                <a:solidFill>
                  <a:srgbClr val="616E52"/>
                </a:solidFill>
                <a:latin typeface="Calibri" charset="0"/>
                <a:cs typeface="Arial" panose="020B0604020202020204"/>
              </a:rPr>
              <a:t>03</a:t>
            </a:r>
            <a:r>
              <a:rPr sz="2400" spc="13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/0</a:t>
            </a:r>
            <a:r>
              <a:rPr lang="de-DE" sz="2400" spc="130" dirty="0">
                <a:solidFill>
                  <a:srgbClr val="616E52"/>
                </a:solidFill>
                <a:latin typeface="Calibri" charset="0"/>
                <a:cs typeface="Arial" panose="020B0604020202020204"/>
              </a:rPr>
              <a:t>3</a:t>
            </a:r>
            <a:r>
              <a:rPr sz="2400" spc="13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/202</a:t>
            </a:r>
            <a:r>
              <a:rPr lang="de-DE" sz="2400" spc="130" dirty="0">
                <a:solidFill>
                  <a:srgbClr val="616E52"/>
                </a:solidFill>
                <a:latin typeface="Calibri" charset="0"/>
                <a:cs typeface="Arial" panose="020B0604020202020204"/>
              </a:rPr>
              <a:t>4</a:t>
            </a:r>
            <a:endParaRPr lang="de-DE" sz="2400" spc="130" dirty="0">
              <a:solidFill>
                <a:srgbClr val="616E52"/>
              </a:solidFill>
              <a:latin typeface="Calibri" charset="0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615822"/>
            <a:ext cx="3688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Data</a:t>
            </a:r>
            <a:r>
              <a:rPr spc="-530" dirty="0"/>
              <a:t> </a:t>
            </a:r>
            <a:r>
              <a:rPr spc="-275" dirty="0"/>
              <a:t>Wrangling</a:t>
            </a:r>
            <a:endParaRPr spc="-275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67361" y="2091819"/>
            <a:ext cx="11734799" cy="373189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None None,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sz="2000" dirty="0">
              <a:latin typeface="Carlito"/>
              <a:cs typeface="Carlito"/>
            </a:endParaRPr>
          </a:p>
          <a:p>
            <a:pPr marL="3810"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6534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EDA </a:t>
            </a:r>
            <a:r>
              <a:rPr spc="-45" dirty="0"/>
              <a:t>with </a:t>
            </a:r>
            <a:r>
              <a:rPr spc="-340" dirty="0"/>
              <a:t>Data</a:t>
            </a:r>
            <a:r>
              <a:rPr spc="-650" dirty="0"/>
              <a:t> </a:t>
            </a:r>
            <a:r>
              <a:rPr spc="-270" dirty="0"/>
              <a:t>Visualization</a:t>
            </a:r>
            <a:endParaRPr spc="-27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963150" cy="386334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sz="20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3245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EDA </a:t>
            </a:r>
            <a:r>
              <a:rPr spc="-45" dirty="0"/>
              <a:t>with</a:t>
            </a:r>
            <a:r>
              <a:rPr spc="-280" dirty="0"/>
              <a:t> </a:t>
            </a:r>
            <a:r>
              <a:rPr spc="-770" dirty="0"/>
              <a:t>SQL</a:t>
            </a:r>
            <a:endParaRPr spc="-77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6019" y="1622485"/>
            <a:ext cx="9687560" cy="302450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sz="20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8733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Build </a:t>
            </a:r>
            <a:r>
              <a:rPr spc="-315" dirty="0"/>
              <a:t>an </a:t>
            </a:r>
            <a:r>
              <a:rPr spc="-190" dirty="0"/>
              <a:t>interactive </a:t>
            </a:r>
            <a:r>
              <a:rPr spc="-295" dirty="0"/>
              <a:t>map </a:t>
            </a:r>
            <a:r>
              <a:rPr spc="-45" dirty="0"/>
              <a:t>with</a:t>
            </a:r>
            <a:r>
              <a:rPr spc="-780" dirty="0"/>
              <a:t> </a:t>
            </a:r>
            <a:r>
              <a:rPr spc="-270" dirty="0"/>
              <a:t>Folium</a:t>
            </a:r>
            <a:endParaRPr spc="-27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765665" cy="228727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sz="20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7620">
              <a:lnSpc>
                <a:spcPct val="150000"/>
              </a:lnSpc>
              <a:spcBef>
                <a:spcPts val="300"/>
              </a:spcBef>
            </a:pP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832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Build </a:t>
            </a:r>
            <a:r>
              <a:rPr spc="-415" dirty="0"/>
              <a:t>a </a:t>
            </a:r>
            <a:r>
              <a:rPr spc="-340" dirty="0"/>
              <a:t>Dashboard </a:t>
            </a:r>
            <a:r>
              <a:rPr spc="-45" dirty="0"/>
              <a:t>with </a:t>
            </a:r>
            <a:r>
              <a:rPr spc="-210" dirty="0"/>
              <a:t>Plotly</a:t>
            </a:r>
            <a:r>
              <a:rPr spc="-800" dirty="0"/>
              <a:t> </a:t>
            </a:r>
            <a:r>
              <a:rPr spc="-450" dirty="0"/>
              <a:t>Dash</a:t>
            </a:r>
            <a:endParaRPr spc="-4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9600" y="1676247"/>
            <a:ext cx="11430000" cy="404114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sz="20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dirty="0">
              <a:latin typeface="Carlito"/>
              <a:cs typeface="Carlito"/>
            </a:endParaRPr>
          </a:p>
          <a:p>
            <a:pPr marL="12700" marR="1557020">
              <a:lnSpc>
                <a:spcPct val="150000"/>
              </a:lnSpc>
              <a:spcBef>
                <a:spcPts val="95"/>
              </a:spcBef>
            </a:pP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9190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Predictive </a:t>
            </a:r>
            <a:r>
              <a:rPr spc="-355" dirty="0"/>
              <a:t>analysis</a:t>
            </a:r>
            <a:r>
              <a:rPr spc="-555" dirty="0"/>
              <a:t> </a:t>
            </a:r>
            <a:r>
              <a:rPr spc="-280" dirty="0"/>
              <a:t>(Classification)</a:t>
            </a:r>
            <a:endParaRPr spc="-280" dirty="0"/>
          </a:p>
        </p:txBody>
      </p:sp>
      <p:sp>
        <p:nvSpPr>
          <p:cNvPr id="4" name="object 4"/>
          <p:cNvSpPr txBox="1"/>
          <p:nvPr/>
        </p:nvSpPr>
        <p:spPr>
          <a:xfrm>
            <a:off x="533401" y="2472309"/>
            <a:ext cx="3061208" cy="641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2506" y="2100960"/>
            <a:ext cx="1938655" cy="1728470"/>
            <a:chOff x="3822191" y="1933955"/>
            <a:chExt cx="1938655" cy="1728470"/>
          </a:xfrm>
        </p:grpSpPr>
        <p:sp>
          <p:nvSpPr>
            <p:cNvPr id="6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092066" y="2438400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22191" y="3451859"/>
            <a:ext cx="1938655" cy="1729739"/>
            <a:chOff x="3822191" y="3375659"/>
            <a:chExt cx="1938655" cy="1729739"/>
          </a:xfrm>
        </p:grpSpPr>
        <p:sp>
          <p:nvSpPr>
            <p:cNvPr id="12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010660" y="3544570"/>
            <a:ext cx="1619250" cy="53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35425" y="4038600"/>
            <a:ext cx="1673225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22191" y="4895088"/>
            <a:ext cx="2950845" cy="1169035"/>
            <a:chOff x="3822191" y="4818888"/>
            <a:chExt cx="2950845" cy="1169035"/>
          </a:xfrm>
        </p:grpSpPr>
        <p:sp>
          <p:nvSpPr>
            <p:cNvPr id="19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103878" y="5104841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83938" y="5341747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04280" y="3776980"/>
            <a:ext cx="1938655" cy="2351405"/>
            <a:chOff x="6380988" y="3672840"/>
            <a:chExt cx="1938655" cy="2315210"/>
          </a:xfrm>
        </p:grpSpPr>
        <p:sp>
          <p:nvSpPr>
            <p:cNvPr id="25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475730" y="5018913"/>
            <a:ext cx="1732280" cy="10509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lang="de-DE" sz="1700" spc="-5" dirty="0">
                <a:solidFill>
                  <a:srgbClr val="FFFFFF"/>
                </a:solidFill>
                <a:latin typeface="Calibri" charset="0"/>
                <a:cs typeface="Carlito"/>
              </a:rPr>
              <a:t>Grid Search  CV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381115" y="2071370"/>
            <a:ext cx="1938655" cy="2541270"/>
            <a:chOff x="6380988" y="2229611"/>
            <a:chExt cx="1938655" cy="2316480"/>
          </a:xfrm>
        </p:grpSpPr>
        <p:sp>
          <p:nvSpPr>
            <p:cNvPr id="31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546850" y="3425190"/>
            <a:ext cx="1765300" cy="53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lang="de-DE" sz="170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</a:t>
            </a:r>
            <a:r>
              <a:rPr lang="de-DE" sz="1700" spc="-1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Search</a:t>
            </a:r>
            <a:r>
              <a:rPr lang="de-DE" sz="1700" spc="-1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48755" y="3670300"/>
            <a:ext cx="1988185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700" dirty="0">
                <a:solidFill>
                  <a:srgbClr val="FFFFFF"/>
                </a:solidFill>
                <a:latin typeface="Calibri" charset="0"/>
                <a:cs typeface="Carlito"/>
              </a:rPr>
              <a:t>     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endParaRPr sz="170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lang="de-DE" sz="1700" dirty="0">
                <a:solidFill>
                  <a:srgbClr val="FFFFFF"/>
                </a:solidFill>
                <a:latin typeface="Calibri" charset="0"/>
                <a:cs typeface="Carlito"/>
              </a:rPr>
              <a:t> KNN models</a:t>
            </a:r>
            <a:endParaRPr lang="de-DE" sz="1700" dirty="0">
              <a:solidFill>
                <a:srgbClr val="FFFFFF"/>
              </a:solidFill>
              <a:latin typeface="Calibri" charset="0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39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613906" y="2219960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5930" y="2456180"/>
            <a:ext cx="1071880" cy="53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1700" dirty="0">
                <a:solidFill>
                  <a:srgbClr val="FFFFFF"/>
                </a:solidFill>
                <a:latin typeface="Calibri" charset="0"/>
                <a:cs typeface="Carlito"/>
              </a:rPr>
              <a:t> 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721724" y="2010155"/>
            <a:ext cx="1938655" cy="1728470"/>
            <a:chOff x="8938259" y="1933955"/>
            <a:chExt cx="1938655" cy="1728470"/>
          </a:xfrm>
        </p:grpSpPr>
        <p:sp>
          <p:nvSpPr>
            <p:cNvPr id="45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9140697" y="2219960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99193" y="2456180"/>
            <a:ext cx="1202690" cy="535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de-DE" sz="1700" spc="-25" dirty="0">
                <a:solidFill>
                  <a:srgbClr val="FFFFFF"/>
                </a:solidFill>
                <a:latin typeface="Calibri" charset="0"/>
                <a:cs typeface="Carlito"/>
              </a:rPr>
              <a:t>         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785859" y="3604259"/>
            <a:ext cx="1938655" cy="1170305"/>
            <a:chOff x="8938259" y="3375659"/>
            <a:chExt cx="1938655" cy="1170305"/>
          </a:xfrm>
        </p:grpSpPr>
        <p:sp>
          <p:nvSpPr>
            <p:cNvPr id="51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9055354" y="3656457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75" dirty="0">
                <a:uFill>
                  <a:solidFill>
                    <a:srgbClr val="7D7D7D"/>
                  </a:solidFill>
                </a:uFill>
              </a:rPr>
              <a:t>Results	</a:t>
            </a:r>
            <a:endParaRPr u="heavy" spc="-375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8166" y="5183504"/>
            <a:ext cx="9043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This is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preview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BB562C"/>
                </a:solidFill>
                <a:latin typeface="Carlito"/>
                <a:cs typeface="Carlito"/>
              </a:rPr>
              <a:t>Plotly dashboard.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following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sides will show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BB562C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EDA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with 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visualization, EDA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SQL, </a:t>
            </a:r>
            <a:r>
              <a:rPr sz="1800" spc="-25" dirty="0">
                <a:solidFill>
                  <a:srgbClr val="BB562C"/>
                </a:solidFill>
                <a:latin typeface="Carlito"/>
                <a:cs typeface="Carlito"/>
              </a:rPr>
              <a:t>Interactive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Map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Folium,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BB562C"/>
                </a:solidFill>
                <a:latin typeface="Carlito"/>
                <a:cs typeface="Carlito"/>
              </a:rPr>
              <a:t>finally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the </a:t>
            </a:r>
            <a:r>
              <a:rPr sz="1800" spc="-15" dirty="0">
                <a:solidFill>
                  <a:srgbClr val="BB562C"/>
                </a:solidFill>
                <a:latin typeface="Carlito"/>
                <a:cs typeface="Carlito"/>
              </a:rPr>
              <a:t>results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of our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model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with 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about 83%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1800" spc="-45" dirty="0">
                <a:solidFill>
                  <a:srgbClr val="BB562C"/>
                </a:solidFill>
                <a:latin typeface="Carlito"/>
                <a:cs typeface="Carlito"/>
              </a:rPr>
              <a:t>accuracy.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35136"/>
            <a:ext cx="5963918" cy="33547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927985"/>
            <a:ext cx="888809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E</a:t>
            </a:r>
            <a:r>
              <a:rPr lang="en-IN"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   </a:t>
            </a:r>
            <a:r>
              <a:rPr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D</a:t>
            </a:r>
            <a:r>
              <a:rPr lang="en-IN"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  </a:t>
            </a:r>
            <a:r>
              <a:rPr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A </a:t>
            </a:r>
            <a:r>
              <a:rPr lang="en-IN" sz="7200" spc="-11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   </a:t>
            </a:r>
            <a:r>
              <a:rPr sz="7200" spc="-50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with</a:t>
            </a:r>
            <a:r>
              <a:rPr sz="7200" spc="-1270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 </a:t>
            </a:r>
            <a:r>
              <a:rPr sz="7200" spc="-425" dirty="0">
                <a:solidFill>
                  <a:srgbClr val="242424"/>
                </a:solidFill>
                <a:latin typeface="Bahnschrift Condensed" panose="020B0502040204020203" pitchFamily="34" charset="0"/>
                <a:cs typeface="Arial" panose="020B0604020202020204"/>
              </a:rPr>
              <a:t>Visualization</a:t>
            </a:r>
            <a:endParaRPr sz="7200" dirty="0">
              <a:latin typeface="Bahnschrift Condensed" panose="020B0502040204020203" pitchFamily="34" charset="0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219199" y="5105146"/>
            <a:ext cx="737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2955" algn="l"/>
                <a:tab pos="4218940" algn="l"/>
                <a:tab pos="5101590" algn="l"/>
                <a:tab pos="6543675" algn="l"/>
              </a:tabLst>
            </a:pPr>
            <a:r>
              <a:rPr sz="2400" spc="-27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EXPLORATORY	</a:t>
            </a:r>
            <a:r>
              <a:rPr sz="2400" spc="-34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DATA  </a:t>
            </a:r>
            <a:r>
              <a:rPr sz="2400" spc="-33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2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ANALYSIS	</a:t>
            </a:r>
            <a:r>
              <a:rPr sz="2400" spc="-8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WITH	</a:t>
            </a:r>
            <a:r>
              <a:rPr sz="2400" spc="-21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SEABORN	</a:t>
            </a:r>
            <a:r>
              <a:rPr sz="2400" spc="-29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PLOTS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6907" y="456438"/>
            <a:ext cx="5162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BB562C"/>
                </a:solidFill>
              </a:rPr>
              <a:t>Flight </a:t>
            </a:r>
            <a:r>
              <a:rPr sz="3600" spc="-229" dirty="0">
                <a:solidFill>
                  <a:srgbClr val="BB562C"/>
                </a:solidFill>
              </a:rPr>
              <a:t>Number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310" dirty="0">
                <a:solidFill>
                  <a:srgbClr val="BB562C"/>
                </a:solidFill>
              </a:rPr>
              <a:t>Launch</a:t>
            </a:r>
            <a:r>
              <a:rPr sz="3600" spc="-765" dirty="0">
                <a:solidFill>
                  <a:srgbClr val="BB562C"/>
                </a:solidFill>
              </a:rPr>
              <a:t> </a:t>
            </a:r>
            <a:r>
              <a:rPr sz="3600" spc="-265" dirty="0">
                <a:solidFill>
                  <a:srgbClr val="BB562C"/>
                </a:solidFill>
              </a:rPr>
              <a:t>Site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06907" y="5146750"/>
            <a:ext cx="6850380" cy="91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1000"/>
              </a:lnSpc>
              <a:spcBef>
                <a:spcPts val="105"/>
              </a:spcBef>
            </a:pP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Graphic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suggests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increase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(indicated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Flight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Number). 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Likely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 big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breakthrough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flight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20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significantly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increased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rate. 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CCAFS appears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be the main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site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 it has 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most</a:t>
            </a:r>
            <a:r>
              <a:rPr sz="1600" spc="-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volume.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77900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614" y="506095"/>
            <a:ext cx="4025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BB562C"/>
                </a:solidFill>
              </a:rPr>
              <a:t>Payload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310" dirty="0">
                <a:solidFill>
                  <a:srgbClr val="BB562C"/>
                </a:solidFill>
              </a:rPr>
              <a:t>Launch</a:t>
            </a:r>
            <a:r>
              <a:rPr sz="3600" spc="-495" dirty="0">
                <a:solidFill>
                  <a:srgbClr val="BB562C"/>
                </a:solidFill>
              </a:rPr>
              <a:t> </a:t>
            </a:r>
            <a:r>
              <a:rPr sz="3600" spc="-260" dirty="0">
                <a:solidFill>
                  <a:srgbClr val="BB562C"/>
                </a:solidFill>
              </a:rPr>
              <a:t>Site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02614" y="5103774"/>
            <a:ext cx="5099050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fall mostly between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0-6000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kg. 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Different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sites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also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seem to use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different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mass.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190" dirty="0">
                <a:uFill>
                  <a:solidFill>
                    <a:srgbClr val="7D7D7D"/>
                  </a:solidFill>
                </a:uFill>
              </a:rPr>
              <a:t>Outline	</a:t>
            </a:r>
            <a:endParaRPr u="heavy" spc="-19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6672" y="2470404"/>
            <a:ext cx="2968752" cy="23042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88404" y="2168423"/>
            <a:ext cx="2814320" cy="25698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Executive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Summary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(3)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Introduction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(4)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Methodology</a:t>
            </a:r>
            <a:r>
              <a:rPr sz="2200" spc="-6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(6)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Results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(16)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Conclusion</a:t>
            </a:r>
            <a:r>
              <a:rPr sz="2200" spc="-8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(46)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Appendix</a:t>
            </a:r>
            <a:r>
              <a:rPr sz="2200" spc="-9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(47)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3391" y="488696"/>
            <a:ext cx="457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25" dirty="0">
                <a:solidFill>
                  <a:srgbClr val="BB562C"/>
                </a:solidFill>
              </a:rPr>
              <a:t>Success </a:t>
            </a:r>
            <a:r>
              <a:rPr sz="3600" spc="-165" dirty="0">
                <a:solidFill>
                  <a:srgbClr val="BB562C"/>
                </a:solidFill>
              </a:rPr>
              <a:t>rate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670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77848" y="4915179"/>
            <a:ext cx="6502400" cy="149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ES-L1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(1),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GEO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(1), HEO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(sample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sizes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parenthesis)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SSO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(5)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6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(14)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decent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600" spc="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attempts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0% success</a:t>
            </a:r>
            <a:r>
              <a:rPr sz="16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GTO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(27)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around 50%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largest</a:t>
            </a:r>
            <a:r>
              <a:rPr sz="1600" spc="2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21051" y="1185672"/>
            <a:ext cx="5430011" cy="35143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03463" y="3387597"/>
            <a:ext cx="21793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Success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20" dirty="0">
                <a:latin typeface="Carlito"/>
                <a:cs typeface="Carlito"/>
              </a:rPr>
              <a:t>Scale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with  </a:t>
            </a:r>
            <a:r>
              <a:rPr sz="1800" dirty="0">
                <a:latin typeface="Carlito"/>
                <a:cs typeface="Carlito"/>
              </a:rPr>
              <a:t>0 as</a:t>
            </a:r>
            <a:r>
              <a:rPr sz="1800" spc="-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0%</a:t>
            </a:r>
            <a:endParaRPr sz="180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0.6 as</a:t>
            </a:r>
            <a:r>
              <a:rPr sz="1800" spc="-19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60%  1 as</a:t>
            </a:r>
            <a:r>
              <a:rPr sz="1800" spc="-1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100%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2614" y="642620"/>
            <a:ext cx="4941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BB562C"/>
                </a:solidFill>
              </a:rPr>
              <a:t>Flight </a:t>
            </a:r>
            <a:r>
              <a:rPr sz="3600" spc="-229" dirty="0">
                <a:solidFill>
                  <a:srgbClr val="BB562C"/>
                </a:solidFill>
              </a:rPr>
              <a:t>Number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760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18108" y="5003952"/>
            <a:ext cx="8640445" cy="1207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5">
              <a:lnSpc>
                <a:spcPct val="121000"/>
              </a:lnSpc>
              <a:spcBef>
                <a:spcPts val="100"/>
              </a:spcBef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Launch Orbit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preferences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changed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Flight </a:t>
            </a:r>
            <a:r>
              <a:rPr sz="1600" spc="-50" dirty="0">
                <a:solidFill>
                  <a:srgbClr val="FFFFFF"/>
                </a:solidFill>
                <a:latin typeface="Carlito"/>
                <a:cs typeface="Carlito"/>
              </a:rPr>
              <a:t>Number.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Launch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Outcome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seems to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this</a:t>
            </a:r>
            <a:r>
              <a:rPr sz="1600" spc="1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preference.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started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orbits which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saw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moderate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returned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recent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launches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SpaceX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appears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perform better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lower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orbits or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Sun-synchronous</a:t>
            </a:r>
            <a:r>
              <a:rPr sz="1600" spc="2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orbits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8108" y="808990"/>
            <a:ext cx="380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35" dirty="0">
                <a:solidFill>
                  <a:srgbClr val="BB562C"/>
                </a:solidFill>
              </a:rPr>
              <a:t>Payload </a:t>
            </a:r>
            <a:r>
              <a:rPr sz="3600" spc="-300" dirty="0">
                <a:solidFill>
                  <a:srgbClr val="BB562C"/>
                </a:solidFill>
              </a:rPr>
              <a:t>vs. </a:t>
            </a:r>
            <a:r>
              <a:rPr sz="3600" spc="-135" dirty="0">
                <a:solidFill>
                  <a:srgbClr val="BB562C"/>
                </a:solidFill>
              </a:rPr>
              <a:t>Orbit</a:t>
            </a:r>
            <a:r>
              <a:rPr sz="3600" spc="-465" dirty="0">
                <a:solidFill>
                  <a:srgbClr val="BB562C"/>
                </a:solidFill>
              </a:rPr>
              <a:t> </a:t>
            </a:r>
            <a:r>
              <a:rPr sz="3600" spc="-145" dirty="0">
                <a:solidFill>
                  <a:srgbClr val="BB562C"/>
                </a:solidFill>
              </a:rPr>
              <a:t>type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18108" y="5044185"/>
            <a:ext cx="7989570" cy="90995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seems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correlate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sz="1600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orbit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LEO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SSO seem to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relatively low payload</a:t>
            </a:r>
            <a:r>
              <a:rPr sz="1600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mass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other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most successful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orbit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only has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payload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mass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 the higher end of the</a:t>
            </a:r>
            <a:r>
              <a:rPr sz="16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2614" y="4346194"/>
            <a:ext cx="58623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Green indicates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sz="1600" spc="-15" dirty="0">
                <a:latin typeface="Carlito"/>
                <a:cs typeface="Carlito"/>
              </a:rPr>
              <a:t>Purple </a:t>
            </a:r>
            <a:r>
              <a:rPr sz="1600" spc="-20" dirty="0">
                <a:latin typeface="Carlito"/>
                <a:cs typeface="Carlito"/>
              </a:rPr>
              <a:t>indicates unsuccessful</a:t>
            </a:r>
            <a:r>
              <a:rPr sz="1600" spc="185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503682"/>
            <a:ext cx="4927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10" dirty="0">
                <a:solidFill>
                  <a:srgbClr val="BB562C"/>
                </a:solidFill>
              </a:rPr>
              <a:t>Launch </a:t>
            </a:r>
            <a:r>
              <a:rPr sz="3600" spc="-425" dirty="0">
                <a:solidFill>
                  <a:srgbClr val="BB562C"/>
                </a:solidFill>
              </a:rPr>
              <a:t>Success </a:t>
            </a:r>
            <a:r>
              <a:rPr sz="3600" spc="-335" dirty="0">
                <a:solidFill>
                  <a:srgbClr val="BB562C"/>
                </a:solidFill>
              </a:rPr>
              <a:t>Yearly</a:t>
            </a:r>
            <a:r>
              <a:rPr sz="3600" spc="-470" dirty="0">
                <a:solidFill>
                  <a:srgbClr val="BB562C"/>
                </a:solidFill>
              </a:rPr>
              <a:t> </a:t>
            </a:r>
            <a:r>
              <a:rPr sz="3600" spc="-305" dirty="0">
                <a:solidFill>
                  <a:srgbClr val="BB562C"/>
                </a:solidFill>
              </a:rPr>
              <a:t>Trend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76019" y="5031310"/>
            <a:ext cx="5977890" cy="6165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generally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time since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2013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slight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dip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6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2018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recent years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r>
              <a:rPr sz="1600" spc="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80%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418578" y="2750057"/>
            <a:ext cx="19742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Carlito"/>
                <a:cs typeface="Carlito"/>
              </a:rPr>
              <a:t>95% confidence interval  </a:t>
            </a:r>
            <a:r>
              <a:rPr sz="1600" spc="-10" dirty="0">
                <a:latin typeface="Carlito"/>
                <a:cs typeface="Carlito"/>
              </a:rPr>
              <a:t>(light blue</a:t>
            </a:r>
            <a:r>
              <a:rPr sz="1600" spc="-10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shading)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927985"/>
            <a:ext cx="542607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1125" dirty="0">
                <a:solidFill>
                  <a:srgbClr val="242424"/>
                </a:solidFill>
                <a:latin typeface="Arial" panose="020B0604020202020204"/>
                <a:cs typeface="Arial" panose="020B0604020202020204"/>
              </a:rPr>
              <a:t>EDA </a:t>
            </a:r>
            <a:r>
              <a:rPr sz="8000" spc="-50" dirty="0">
                <a:solidFill>
                  <a:srgbClr val="242424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8000" spc="-1315" dirty="0">
                <a:solidFill>
                  <a:srgbClr val="24242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000" spc="-1270" dirty="0">
                <a:solidFill>
                  <a:srgbClr val="242424"/>
                </a:solidFill>
                <a:latin typeface="Arial" panose="020B0604020202020204"/>
                <a:cs typeface="Arial" panose="020B0604020202020204"/>
              </a:rPr>
              <a:t>SQL</a:t>
            </a:r>
            <a:endParaRPr sz="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76019" y="4221854"/>
            <a:ext cx="6306820" cy="104457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2051685" algn="l"/>
                <a:tab pos="4216400" algn="l"/>
                <a:tab pos="5087620" algn="l"/>
                <a:tab pos="5720080" algn="l"/>
              </a:tabLst>
            </a:pPr>
            <a:r>
              <a:rPr sz="2400" spc="-27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EXPLORATORY	</a:t>
            </a:r>
            <a:r>
              <a:rPr sz="2400" spc="-34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2400" spc="-3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22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ANALYSIS	</a:t>
            </a:r>
            <a:r>
              <a:rPr sz="2400" spc="-8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WITH	</a:t>
            </a:r>
            <a:r>
              <a:rPr sz="2400" spc="-29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SQL	</a:t>
            </a:r>
            <a:r>
              <a:rPr sz="2400" spc="-15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DB2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1867535" algn="l"/>
                <a:tab pos="2279015" algn="l"/>
                <a:tab pos="3546475" algn="l"/>
                <a:tab pos="4426585" algn="l"/>
              </a:tabLst>
            </a:pPr>
            <a:r>
              <a:rPr sz="2400" spc="-19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INTEGRATED	</a:t>
            </a:r>
            <a:r>
              <a:rPr sz="2400" spc="-9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IN	</a:t>
            </a:r>
            <a:r>
              <a:rPr sz="2400" spc="-18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PYTHON	</a:t>
            </a:r>
            <a:r>
              <a:rPr sz="2400" spc="-8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WITH	</a:t>
            </a:r>
            <a:r>
              <a:rPr sz="2400" spc="-17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SQLALCHEMY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5181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All </a:t>
            </a:r>
            <a:r>
              <a:rPr spc="-400" dirty="0"/>
              <a:t>Launch </a:t>
            </a:r>
            <a:r>
              <a:rPr spc="-340" dirty="0"/>
              <a:t>Site</a:t>
            </a:r>
            <a:r>
              <a:rPr spc="-700" dirty="0"/>
              <a:t> </a:t>
            </a:r>
            <a:r>
              <a:rPr spc="-459" dirty="0"/>
              <a:t>Names</a:t>
            </a:r>
            <a:endParaRPr spc="-459" dirty="0"/>
          </a:p>
        </p:txBody>
      </p:sp>
      <p:sp>
        <p:nvSpPr>
          <p:cNvPr id="4" name="object 4"/>
          <p:cNvSpPr txBox="1"/>
          <p:nvPr/>
        </p:nvSpPr>
        <p:spPr>
          <a:xfrm>
            <a:off x="4725415" y="1810867"/>
            <a:ext cx="6174740" cy="252666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sz="2000">
              <a:latin typeface="Carlito"/>
              <a:cs typeface="Carlito"/>
            </a:endParaRPr>
          </a:p>
          <a:p>
            <a:pPr marL="12700" marR="2114550">
              <a:lnSpc>
                <a:spcPct val="142000"/>
              </a:lnSpc>
              <a:spcBef>
                <a:spcPts val="11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0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2037" y="838911"/>
            <a:ext cx="9496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 dirty="0"/>
              <a:t>Launch </a:t>
            </a:r>
            <a:r>
              <a:rPr spc="-345" dirty="0"/>
              <a:t>Site </a:t>
            </a:r>
            <a:r>
              <a:rPr spc="-455" dirty="0"/>
              <a:t>Names </a:t>
            </a:r>
            <a:r>
              <a:rPr spc="-340" dirty="0"/>
              <a:t>Beginning </a:t>
            </a:r>
            <a:r>
              <a:rPr spc="-80" dirty="0"/>
              <a:t>with</a:t>
            </a:r>
            <a:r>
              <a:rPr spc="-590" dirty="0"/>
              <a:t> </a:t>
            </a:r>
            <a:r>
              <a:rPr spc="-630" dirty="0"/>
              <a:t>`CCA`</a:t>
            </a:r>
            <a:endParaRPr spc="-630" dirty="0"/>
          </a:p>
        </p:txBody>
      </p:sp>
      <p:sp>
        <p:nvSpPr>
          <p:cNvPr id="4" name="object 4"/>
          <p:cNvSpPr txBox="1"/>
          <p:nvPr/>
        </p:nvSpPr>
        <p:spPr>
          <a:xfrm>
            <a:off x="9341611" y="2469007"/>
            <a:ext cx="1837689" cy="14287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1380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Total </a:t>
            </a:r>
            <a:r>
              <a:rPr spc="-425" dirty="0"/>
              <a:t>Payload </a:t>
            </a:r>
            <a:r>
              <a:rPr spc="-434" dirty="0"/>
              <a:t>Mass </a:t>
            </a:r>
            <a:r>
              <a:rPr spc="-135" dirty="0"/>
              <a:t>from</a:t>
            </a:r>
            <a:r>
              <a:rPr spc="-580" dirty="0"/>
              <a:t> </a:t>
            </a:r>
            <a:r>
              <a:rPr spc="-690" dirty="0"/>
              <a:t>NASA</a:t>
            </a:r>
            <a:endParaRPr spc="-690" dirty="0"/>
          </a:p>
        </p:txBody>
      </p:sp>
      <p:sp>
        <p:nvSpPr>
          <p:cNvPr id="4" name="object 4"/>
          <p:cNvSpPr txBox="1"/>
          <p:nvPr/>
        </p:nvSpPr>
        <p:spPr>
          <a:xfrm>
            <a:off x="7737475" y="2219960"/>
            <a:ext cx="3489325" cy="24301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sz="20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77222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Average Payload </a:t>
            </a:r>
            <a:r>
              <a:rPr spc="-434" dirty="0"/>
              <a:t>Mass </a:t>
            </a:r>
            <a:r>
              <a:rPr spc="-285" dirty="0"/>
              <a:t>by </a:t>
            </a:r>
            <a:r>
              <a:rPr spc="-520" dirty="0"/>
              <a:t>F9</a:t>
            </a:r>
            <a:r>
              <a:rPr spc="-645" dirty="0"/>
              <a:t> </a:t>
            </a:r>
            <a:r>
              <a:rPr spc="-290" dirty="0"/>
              <a:t>v1.1</a:t>
            </a:r>
            <a:endParaRPr spc="-290" dirty="0"/>
          </a:p>
        </p:txBody>
      </p:sp>
      <p:sp>
        <p:nvSpPr>
          <p:cNvPr id="4" name="object 4"/>
          <p:cNvSpPr txBox="1"/>
          <p:nvPr/>
        </p:nvSpPr>
        <p:spPr>
          <a:xfrm>
            <a:off x="8291830" y="2060575"/>
            <a:ext cx="2723515" cy="21863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20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sz="20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ct val="92000"/>
              </a:lnSpc>
              <a:spcBef>
                <a:spcPts val="140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sz="20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sz="20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543559"/>
            <a:ext cx="9655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First </a:t>
            </a:r>
            <a:r>
              <a:rPr spc="-425" dirty="0"/>
              <a:t>Successful </a:t>
            </a:r>
            <a:r>
              <a:rPr spc="-320" dirty="0"/>
              <a:t>Ground </a:t>
            </a:r>
            <a:r>
              <a:rPr spc="-545" dirty="0"/>
              <a:t>Pad </a:t>
            </a:r>
            <a:r>
              <a:rPr spc="-370" dirty="0"/>
              <a:t>Landing</a:t>
            </a:r>
            <a:r>
              <a:rPr spc="-570" dirty="0"/>
              <a:t> </a:t>
            </a:r>
            <a:r>
              <a:rPr spc="-340" dirty="0"/>
              <a:t>Date</a:t>
            </a:r>
            <a:endParaRPr spc="-340" dirty="0"/>
          </a:p>
        </p:txBody>
      </p:sp>
      <p:sp>
        <p:nvSpPr>
          <p:cNvPr id="4" name="object 4"/>
          <p:cNvSpPr txBox="1"/>
          <p:nvPr/>
        </p:nvSpPr>
        <p:spPr>
          <a:xfrm>
            <a:off x="7521067" y="2172462"/>
            <a:ext cx="3239770" cy="23647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20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Executive</a:t>
            </a:r>
            <a:r>
              <a:rPr u="heavy" spc="-49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Summary	</a:t>
            </a:r>
            <a:endParaRPr u="heavy" spc="-37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0267" y="2220213"/>
            <a:ext cx="10164445" cy="363918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6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Collected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from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public SpaceX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API and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SpaceX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Wikipedia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page.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Created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labels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column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‘class’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which classifies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Explored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</a:rPr>
              <a:t>SQL,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visualization,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folium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maps,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dashboards.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Gathered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relevant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columns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as 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features.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Changed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categorical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variables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binary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one hot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encoding. 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Standardized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used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GridSearchCV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find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best 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parameters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machine learning  models.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Visualize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accuracy score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all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models.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 panose="020B0604020202020204"/>
              <a:buChar char="•"/>
            </a:pPr>
            <a:endParaRPr sz="2200">
              <a:latin typeface="Carlito"/>
              <a:cs typeface="Carlito"/>
            </a:endParaRPr>
          </a:p>
          <a:p>
            <a:pPr marL="241300" marR="5080" indent="-228600">
              <a:lnSpc>
                <a:spcPct val="91000"/>
              </a:lnSpc>
              <a:spcBef>
                <a:spcPts val="164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Four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machine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learning models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were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produced: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Logistic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Regression,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Support </a:t>
            </a:r>
            <a:r>
              <a:rPr sz="2200" spc="-50" dirty="0">
                <a:solidFill>
                  <a:srgbClr val="BB562C"/>
                </a:solidFill>
                <a:latin typeface="Carlito"/>
                <a:cs typeface="Carlito"/>
              </a:rPr>
              <a:t>Vector 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Machine,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Decision </a:t>
            </a:r>
            <a:r>
              <a:rPr sz="2200" spc="-80" dirty="0">
                <a:solidFill>
                  <a:srgbClr val="BB562C"/>
                </a:solidFill>
                <a:latin typeface="Carlito"/>
                <a:cs typeface="Carlito"/>
              </a:rPr>
              <a:t>Tree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</a:rPr>
              <a:t>Classifier,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 K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Nearest Neighbors.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All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produced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similar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results 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accuracy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</a:rPr>
              <a:t>rate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about 83.33%. All models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over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predicted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landings.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More 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is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needed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for 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better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model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determination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</a:t>
            </a:r>
            <a:r>
              <a:rPr sz="2200" spc="204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0" dirty="0">
                <a:solidFill>
                  <a:srgbClr val="BB562C"/>
                </a:solidFill>
                <a:latin typeface="Carlito"/>
                <a:cs typeface="Carlito"/>
              </a:rPr>
              <a:t>accuracy.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368935"/>
            <a:ext cx="9105265" cy="12395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z="4300" spc="-390" dirty="0"/>
              <a:t>Successful </a:t>
            </a:r>
            <a:r>
              <a:rPr sz="4300" spc="-300" dirty="0"/>
              <a:t>Drone </a:t>
            </a:r>
            <a:r>
              <a:rPr sz="4300" spc="-375" dirty="0"/>
              <a:t>Ship </a:t>
            </a:r>
            <a:r>
              <a:rPr sz="4300" spc="-340" dirty="0"/>
              <a:t>Landing </a:t>
            </a:r>
            <a:r>
              <a:rPr sz="4300" spc="-75" dirty="0"/>
              <a:t>with</a:t>
            </a:r>
            <a:r>
              <a:rPr sz="4300" spc="-600" dirty="0"/>
              <a:t> </a:t>
            </a:r>
            <a:r>
              <a:rPr sz="4300" spc="-385" dirty="0"/>
              <a:t>Payload  </a:t>
            </a:r>
            <a:r>
              <a:rPr sz="4300" spc="-290" dirty="0"/>
              <a:t>Between </a:t>
            </a:r>
            <a:r>
              <a:rPr sz="4300" spc="-285" dirty="0"/>
              <a:t>4000 and</a:t>
            </a:r>
            <a:r>
              <a:rPr sz="4300" spc="-705" dirty="0"/>
              <a:t> </a:t>
            </a:r>
            <a:r>
              <a:rPr sz="4300" spc="-285" dirty="0"/>
              <a:t>6000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7904226" y="2630170"/>
            <a:ext cx="3121025" cy="14497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sz="20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noninclusively.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2906" y="751459"/>
            <a:ext cx="93103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Total </a:t>
            </a:r>
            <a:r>
              <a:rPr spc="-285" dirty="0"/>
              <a:t>Number </a:t>
            </a:r>
            <a:r>
              <a:rPr spc="-75" dirty="0"/>
              <a:t>of </a:t>
            </a:r>
            <a:r>
              <a:rPr spc="-540" dirty="0"/>
              <a:t>Each </a:t>
            </a:r>
            <a:r>
              <a:rPr spc="-275" dirty="0"/>
              <a:t>Mission</a:t>
            </a:r>
            <a:r>
              <a:rPr spc="-894" dirty="0"/>
              <a:t> </a:t>
            </a:r>
            <a:r>
              <a:rPr spc="-320" dirty="0"/>
              <a:t>Outcome</a:t>
            </a:r>
            <a:endParaRPr spc="-320" dirty="0"/>
          </a:p>
        </p:txBody>
      </p:sp>
      <p:sp>
        <p:nvSpPr>
          <p:cNvPr id="4" name="object 4"/>
          <p:cNvSpPr txBox="1"/>
          <p:nvPr/>
        </p:nvSpPr>
        <p:spPr>
          <a:xfrm>
            <a:off x="7211694" y="2030983"/>
            <a:ext cx="3716020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sz="200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sz="200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635" y="823721"/>
            <a:ext cx="9438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Boosters </a:t>
            </a:r>
            <a:r>
              <a:rPr spc="-105" dirty="0"/>
              <a:t>that </a:t>
            </a:r>
            <a:r>
              <a:rPr spc="-315" dirty="0"/>
              <a:t>Carried </a:t>
            </a:r>
            <a:r>
              <a:rPr spc="-285" dirty="0"/>
              <a:t>Maximum</a:t>
            </a:r>
            <a:r>
              <a:rPr spc="-919" dirty="0"/>
              <a:t> </a:t>
            </a:r>
            <a:r>
              <a:rPr spc="-434" dirty="0"/>
              <a:t>Payload</a:t>
            </a:r>
            <a:endParaRPr spc="-434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986778" y="2105609"/>
            <a:ext cx="4516120" cy="23545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sz="200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sz="200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4923" y="751713"/>
            <a:ext cx="93840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/>
              <a:t>2015 </a:t>
            </a:r>
            <a:r>
              <a:rPr spc="-370" dirty="0"/>
              <a:t>Failed </a:t>
            </a:r>
            <a:r>
              <a:rPr spc="-320" dirty="0"/>
              <a:t>Drone </a:t>
            </a:r>
            <a:r>
              <a:rPr spc="-409" dirty="0"/>
              <a:t>Ship </a:t>
            </a:r>
            <a:r>
              <a:rPr spc="-370" dirty="0"/>
              <a:t>Landing</a:t>
            </a:r>
            <a:r>
              <a:rPr spc="-695" dirty="0"/>
              <a:t> </a:t>
            </a:r>
            <a:r>
              <a:rPr spc="-455" dirty="0"/>
              <a:t>Records</a:t>
            </a:r>
            <a:endParaRPr spc="-455" dirty="0"/>
          </a:p>
        </p:txBody>
      </p:sp>
      <p:sp>
        <p:nvSpPr>
          <p:cNvPr id="4" name="object 4"/>
          <p:cNvSpPr txBox="1"/>
          <p:nvPr/>
        </p:nvSpPr>
        <p:spPr>
          <a:xfrm>
            <a:off x="7584693" y="2591562"/>
            <a:ext cx="3983354" cy="18859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635" y="341122"/>
            <a:ext cx="8011795" cy="123952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 marR="5080">
              <a:lnSpc>
                <a:spcPts val="4400"/>
              </a:lnSpc>
              <a:spcBef>
                <a:spcPts val="875"/>
              </a:spcBef>
            </a:pPr>
            <a:r>
              <a:rPr sz="4300" spc="-380" dirty="0"/>
              <a:t>Ranking </a:t>
            </a:r>
            <a:r>
              <a:rPr sz="4300" spc="-335" dirty="0"/>
              <a:t>Counts </a:t>
            </a:r>
            <a:r>
              <a:rPr sz="4300" spc="-75" dirty="0"/>
              <a:t>of </a:t>
            </a:r>
            <a:r>
              <a:rPr sz="4300" spc="-390" dirty="0"/>
              <a:t>Successful</a:t>
            </a:r>
            <a:r>
              <a:rPr sz="4300" spc="-844" dirty="0"/>
              <a:t> </a:t>
            </a:r>
            <a:r>
              <a:rPr sz="4300" spc="-370" dirty="0"/>
              <a:t>Landings  </a:t>
            </a:r>
            <a:r>
              <a:rPr sz="4300" spc="-290" dirty="0"/>
              <a:t>Between </a:t>
            </a:r>
            <a:r>
              <a:rPr sz="4300" spc="-280" dirty="0"/>
              <a:t>2010-06-04 </a:t>
            </a:r>
            <a:r>
              <a:rPr sz="4300" spc="-285" dirty="0"/>
              <a:t>and</a:t>
            </a:r>
            <a:r>
              <a:rPr sz="4300" spc="-745" dirty="0"/>
              <a:t> </a:t>
            </a:r>
            <a:r>
              <a:rPr sz="4300" spc="-295" dirty="0"/>
              <a:t>2017-03-20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6923278" y="2256789"/>
            <a:ext cx="4707890" cy="263144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sz="2000">
              <a:latin typeface="Carlito"/>
              <a:cs typeface="Carlito"/>
            </a:endParaRPr>
          </a:p>
          <a:p>
            <a:pPr marL="12700" marR="464185">
              <a:lnSpc>
                <a:spcPct val="92000"/>
              </a:lnSpc>
              <a:spcBef>
                <a:spcPts val="139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sz="20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sz="20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1908429"/>
            <a:ext cx="8347075" cy="22866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8200"/>
              </a:lnSpc>
              <a:spcBef>
                <a:spcPts val="1540"/>
              </a:spcBef>
            </a:pPr>
            <a:r>
              <a:rPr sz="8000" spc="-300" dirty="0">
                <a:solidFill>
                  <a:srgbClr val="242424"/>
                </a:solidFill>
              </a:rPr>
              <a:t>Interactive </a:t>
            </a:r>
            <a:r>
              <a:rPr sz="8000" spc="-320" dirty="0">
                <a:solidFill>
                  <a:srgbClr val="242424"/>
                </a:solidFill>
              </a:rPr>
              <a:t>Map</a:t>
            </a:r>
            <a:r>
              <a:rPr sz="8000" spc="-1010" dirty="0">
                <a:solidFill>
                  <a:srgbClr val="242424"/>
                </a:solidFill>
              </a:rPr>
              <a:t> </a:t>
            </a:r>
            <a:r>
              <a:rPr sz="8000" spc="-50" dirty="0">
                <a:solidFill>
                  <a:srgbClr val="242424"/>
                </a:solidFill>
              </a:rPr>
              <a:t>with  </a:t>
            </a:r>
            <a:r>
              <a:rPr sz="8000" spc="-405" dirty="0">
                <a:solidFill>
                  <a:srgbClr val="242424"/>
                </a:solidFill>
              </a:rPr>
              <a:t>Folium</a:t>
            </a:r>
            <a:endParaRPr sz="8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u="heavy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05" dirty="0">
                <a:uFill>
                  <a:solidFill>
                    <a:srgbClr val="7D7D7D"/>
                  </a:solidFill>
                </a:uFill>
              </a:rPr>
              <a:t>Locations	</a:t>
            </a:r>
            <a:endParaRPr u="heavy" spc="-305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013" y="5535879"/>
            <a:ext cx="9882505" cy="6223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sz="20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Markers	</a:t>
            </a:r>
            <a:endParaRPr u="heavy" spc="-27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712" y="5356656"/>
            <a:ext cx="10076180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u="heavy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u="heavy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260" dirty="0">
                <a:uFill>
                  <a:solidFill>
                    <a:srgbClr val="7D7D7D"/>
                  </a:solidFill>
                </a:uFill>
              </a:rPr>
              <a:t>Proximities	</a:t>
            </a:r>
            <a:endParaRPr u="heavy" spc="-26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6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1908429"/>
            <a:ext cx="9321165" cy="22866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8200"/>
              </a:lnSpc>
              <a:spcBef>
                <a:spcPts val="1540"/>
              </a:spcBef>
            </a:pPr>
            <a:r>
              <a:rPr sz="8000" spc="-365" dirty="0">
                <a:solidFill>
                  <a:srgbClr val="242424"/>
                </a:solidFill>
              </a:rPr>
              <a:t>Build </a:t>
            </a:r>
            <a:r>
              <a:rPr sz="8000" spc="-685" dirty="0">
                <a:solidFill>
                  <a:srgbClr val="242424"/>
                </a:solidFill>
              </a:rPr>
              <a:t>a </a:t>
            </a:r>
            <a:r>
              <a:rPr sz="8000" spc="-530" dirty="0">
                <a:solidFill>
                  <a:srgbClr val="242424"/>
                </a:solidFill>
              </a:rPr>
              <a:t>Dashboard</a:t>
            </a:r>
            <a:r>
              <a:rPr sz="8000" spc="-700" dirty="0">
                <a:solidFill>
                  <a:srgbClr val="242424"/>
                </a:solidFill>
              </a:rPr>
              <a:t> </a:t>
            </a:r>
            <a:r>
              <a:rPr sz="8000" spc="-50" dirty="0">
                <a:solidFill>
                  <a:srgbClr val="242424"/>
                </a:solidFill>
              </a:rPr>
              <a:t>with  </a:t>
            </a:r>
            <a:r>
              <a:rPr sz="8000" spc="-315" dirty="0">
                <a:solidFill>
                  <a:srgbClr val="242424"/>
                </a:solidFill>
              </a:rPr>
              <a:t>Plotly</a:t>
            </a:r>
            <a:r>
              <a:rPr sz="8000" spc="-580" dirty="0">
                <a:solidFill>
                  <a:srgbClr val="242424"/>
                </a:solidFill>
              </a:rPr>
              <a:t> </a:t>
            </a:r>
            <a:r>
              <a:rPr sz="8000" spc="-730" dirty="0">
                <a:solidFill>
                  <a:srgbClr val="242424"/>
                </a:solidFill>
              </a:rPr>
              <a:t>Dash</a:t>
            </a:r>
            <a:endParaRPr sz="8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5"/>
            <a:ext cx="12192000" cy="524510"/>
            <a:chOff x="0" y="6333745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8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44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444" y="45719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333745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4100" y="171653"/>
            <a:ext cx="29978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Introduction</a:t>
            </a:r>
            <a:endParaRPr spc="-145" dirty="0"/>
          </a:p>
        </p:txBody>
      </p:sp>
      <p:sp>
        <p:nvSpPr>
          <p:cNvPr id="6" name="object 6"/>
          <p:cNvSpPr txBox="1"/>
          <p:nvPr/>
        </p:nvSpPr>
        <p:spPr>
          <a:xfrm>
            <a:off x="4399279" y="456013"/>
            <a:ext cx="6793230" cy="445706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sz="30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Commercial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Age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is</a:t>
            </a:r>
            <a:r>
              <a:rPr sz="2200" spc="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Here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X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has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best pricing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($62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million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vs.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$165 million</a:t>
            </a:r>
            <a:r>
              <a:rPr sz="2200" spc="2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USD)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Largely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due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ability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recover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part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</a:rPr>
              <a:t>of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</a:rPr>
              <a:t>rocket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(Stage</a:t>
            </a:r>
            <a:r>
              <a:rPr sz="2200" spc="1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1)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wants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compete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with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Space</a:t>
            </a:r>
            <a:r>
              <a:rPr sz="2200" spc="6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X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 panose="020B0604020202020204"/>
              <a:buChar char="•"/>
            </a:pP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 panose="020B0604020202020204"/>
              <a:buChar char="•"/>
            </a:pPr>
            <a:endParaRPr sz="3350"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sz="3000" u="heavy" spc="-20" dirty="0">
                <a:solidFill>
                  <a:srgbClr val="BB562C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sz="300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Y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tasks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us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to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train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 machine learning model </a:t>
            </a:r>
            <a:r>
              <a:rPr sz="2200" spc="-60" dirty="0">
                <a:solidFill>
                  <a:srgbClr val="BB562C"/>
                </a:solidFill>
                <a:latin typeface="Carlito"/>
                <a:cs typeface="Carlito"/>
              </a:rPr>
              <a:t>to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predict successful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Stage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1</a:t>
            </a:r>
            <a:r>
              <a:rPr sz="2200" spc="4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recovery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311" y="1178052"/>
            <a:ext cx="4043171" cy="4044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36267" y="5198109"/>
            <a:ext cx="2542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SpaceX </a:t>
            </a:r>
            <a:r>
              <a:rPr sz="1400" spc="-20" dirty="0">
                <a:latin typeface="Carlito"/>
                <a:cs typeface="Carlito"/>
              </a:rPr>
              <a:t>Falcon </a:t>
            </a:r>
            <a:r>
              <a:rPr sz="1400" dirty="0">
                <a:latin typeface="Carlito"/>
                <a:cs typeface="Carlito"/>
              </a:rPr>
              <a:t>9 </a:t>
            </a:r>
            <a:r>
              <a:rPr sz="1400" spc="-25" dirty="0">
                <a:latin typeface="Carlito"/>
                <a:cs typeface="Carlito"/>
              </a:rPr>
              <a:t>Rocket </a:t>
            </a:r>
            <a:r>
              <a:rPr sz="1400" dirty="0">
                <a:latin typeface="Carlito"/>
                <a:cs typeface="Carlito"/>
              </a:rPr>
              <a:t>– </a:t>
            </a: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-185" dirty="0">
                <a:latin typeface="Carlito"/>
                <a:cs typeface="Carlito"/>
              </a:rPr>
              <a:t> </a:t>
            </a:r>
            <a:r>
              <a:rPr sz="1400" spc="-45" dirty="0">
                <a:latin typeface="Carlito"/>
                <a:cs typeface="Carlito"/>
              </a:rPr>
              <a:t>Verge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80" dirty="0">
                <a:uFill>
                  <a:solidFill>
                    <a:srgbClr val="7D7D7D"/>
                  </a:solidFill>
                </a:uFill>
              </a:rPr>
              <a:t>Sites	</a:t>
            </a:r>
            <a:endParaRPr u="heavy" spc="-38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055" y="4796409"/>
            <a:ext cx="107518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u="heavy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u="heavy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u="heavy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u="heavy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25" dirty="0">
                <a:uFill>
                  <a:solidFill>
                    <a:srgbClr val="7D7D7D"/>
                  </a:solidFill>
                </a:uFill>
              </a:rPr>
              <a:t>Site	</a:t>
            </a:r>
            <a:endParaRPr u="heavy" spc="-325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68910" marR="5080">
              <a:lnSpc>
                <a:spcPts val="4910"/>
              </a:lnSpc>
              <a:spcBef>
                <a:spcPts val="970"/>
              </a:spcBef>
              <a:tabLst>
                <a:tab pos="10140315" algn="l"/>
              </a:tabLst>
            </a:pPr>
            <a:r>
              <a:rPr spc="-385" dirty="0"/>
              <a:t>Payload </a:t>
            </a:r>
            <a:r>
              <a:rPr spc="-390" dirty="0"/>
              <a:t>Mass </a:t>
            </a:r>
            <a:r>
              <a:rPr spc="-365" dirty="0"/>
              <a:t>vs. </a:t>
            </a:r>
            <a:r>
              <a:rPr spc="-520" dirty="0"/>
              <a:t>Success </a:t>
            </a:r>
            <a:r>
              <a:rPr spc="-365" dirty="0"/>
              <a:t>vs. </a:t>
            </a:r>
            <a:r>
              <a:rPr spc="-270" dirty="0"/>
              <a:t>Booster 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u="heavy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u="heavy" spc="-330" dirty="0">
                <a:uFill>
                  <a:solidFill>
                    <a:srgbClr val="7D7D7D"/>
                  </a:solidFill>
                </a:uFill>
              </a:rPr>
              <a:t>Category	</a:t>
            </a:r>
            <a:endParaRPr u="heavy" spc="-33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4275" y="4868926"/>
            <a:ext cx="976757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0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33745"/>
            <a:ext cx="12192000" cy="524510"/>
            <a:chOff x="0" y="6333745"/>
            <a:chExt cx="12192000" cy="524510"/>
          </a:xfrm>
        </p:grpSpPr>
        <p:sp>
          <p:nvSpPr>
            <p:cNvPr id="3" name="object 3"/>
            <p:cNvSpPr/>
            <p:nvPr/>
          </p:nvSpPr>
          <p:spPr>
            <a:xfrm>
              <a:off x="3047" y="6400798"/>
              <a:ext cx="12188825" cy="457200"/>
            </a:xfrm>
            <a:custGeom>
              <a:avLst/>
              <a:gdLst/>
              <a:ahLst/>
              <a:cxnLst/>
              <a:rect l="l" t="t" r="r" b="b"/>
              <a:pathLst>
                <a:path w="12188825" h="457200">
                  <a:moveTo>
                    <a:pt x="12188444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12188444" y="45719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6333745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1523" rIns="0" bIns="0" rtlCol="0">
            <a:spAutoFit/>
          </a:bodyPr>
          <a:lstStyle/>
          <a:p>
            <a:pPr marL="16510" marR="5080">
              <a:lnSpc>
                <a:spcPts val="8200"/>
              </a:lnSpc>
              <a:spcBef>
                <a:spcPts val="1540"/>
              </a:spcBef>
            </a:pPr>
            <a:r>
              <a:rPr spc="-385" dirty="0"/>
              <a:t>Predictive</a:t>
            </a:r>
            <a:r>
              <a:rPr spc="-750" dirty="0"/>
              <a:t> </a:t>
            </a:r>
            <a:r>
              <a:rPr spc="-570" dirty="0"/>
              <a:t>Analysis  </a:t>
            </a:r>
            <a:r>
              <a:rPr spc="-425" dirty="0"/>
              <a:t>(Classification)</a:t>
            </a:r>
            <a:endParaRPr spc="-425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176019" y="4417517"/>
            <a:ext cx="9558020" cy="72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5"/>
              </a:lnSpc>
              <a:spcBef>
                <a:spcPts val="100"/>
              </a:spcBef>
              <a:tabLst>
                <a:tab pos="3461385" algn="l"/>
                <a:tab pos="4001135" algn="l"/>
                <a:tab pos="5398770" algn="l"/>
                <a:tab pos="7389495" algn="l"/>
                <a:tab pos="8218170" algn="l"/>
              </a:tabLst>
            </a:pPr>
            <a:r>
              <a:rPr sz="2400" spc="-13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GRIDSEARCHCV(CV=10)	</a:t>
            </a:r>
            <a:r>
              <a:rPr sz="2400" spc="-20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ON	</a:t>
            </a:r>
            <a:r>
              <a:rPr sz="2400" spc="-16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LOGISTIC	</a:t>
            </a:r>
            <a:r>
              <a:rPr sz="2400" spc="-19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REGRESSION,	</a:t>
            </a:r>
            <a:r>
              <a:rPr sz="2400" spc="-9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SVM,	</a:t>
            </a:r>
            <a:r>
              <a:rPr sz="2400" spc="-15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DECISION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745"/>
              </a:lnSpc>
              <a:tabLst>
                <a:tab pos="911225" algn="l"/>
                <a:tab pos="1632585" algn="l"/>
              </a:tabLst>
            </a:pPr>
            <a:r>
              <a:rPr sz="2400" spc="-22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TREE,	</a:t>
            </a:r>
            <a:r>
              <a:rPr sz="2400" spc="-15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AND	</a:t>
            </a:r>
            <a:r>
              <a:rPr sz="2400" spc="-18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KNN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914901"/>
            <a:ext cx="12188825" cy="194310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321386"/>
            <a:ext cx="40087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>
                <a:solidFill>
                  <a:srgbClr val="BB562C"/>
                </a:solidFill>
              </a:rPr>
              <a:t>Classification</a:t>
            </a:r>
            <a:r>
              <a:rPr sz="3600" spc="-340" dirty="0">
                <a:solidFill>
                  <a:srgbClr val="BB562C"/>
                </a:solidFill>
              </a:rPr>
              <a:t> </a:t>
            </a:r>
            <a:r>
              <a:rPr sz="3600" spc="-280" dirty="0">
                <a:solidFill>
                  <a:srgbClr val="BB562C"/>
                </a:solidFill>
              </a:rPr>
              <a:t>Accuracy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176019" y="5000396"/>
            <a:ext cx="9213215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1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All models had virtually 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accuracy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set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83.33% 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accuracy. 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should be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noted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size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sample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size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18.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can cause large variance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accuracy results,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as those in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Tree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Classifier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 in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repeated</a:t>
            </a:r>
            <a:r>
              <a:rPr sz="1600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runs.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likely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need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more data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determine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best</a:t>
            </a:r>
            <a:r>
              <a:rPr sz="1600" spc="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6615"/>
            <a:ext cx="12188825" cy="2191385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6019" y="415493"/>
            <a:ext cx="3073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BB562C"/>
                </a:solidFill>
              </a:rPr>
              <a:t>Confusion</a:t>
            </a:r>
            <a:r>
              <a:rPr sz="3600" spc="-330" dirty="0">
                <a:solidFill>
                  <a:srgbClr val="BB562C"/>
                </a:solidFill>
              </a:rPr>
              <a:t> </a:t>
            </a:r>
            <a:r>
              <a:rPr sz="3600" spc="-114" dirty="0">
                <a:solidFill>
                  <a:srgbClr val="BB562C"/>
                </a:solidFill>
              </a:rPr>
              <a:t>Matrix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1067003" y="4785639"/>
            <a:ext cx="870839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3000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Since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performed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test set,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confusion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matrix is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across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models.  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</a:t>
            </a:r>
            <a:r>
              <a:rPr sz="1600" spc="2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was 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unsuccessful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unsuccessful</a:t>
            </a:r>
            <a:r>
              <a:rPr sz="1600" spc="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landing.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when the true label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was unsuccessful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(false positives).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over predict successful</a:t>
            </a:r>
            <a:r>
              <a:rPr sz="16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landings.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75432" y="990600"/>
            <a:ext cx="4541520" cy="3453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382381" y="2363851"/>
            <a:ext cx="21621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rlito"/>
                <a:cs typeface="Carlito"/>
              </a:rPr>
              <a:t>Correct predictions are  </a:t>
            </a:r>
            <a:r>
              <a:rPr sz="1800" spc="-5" dirty="0">
                <a:latin typeface="Carlito"/>
                <a:cs typeface="Carlito"/>
              </a:rPr>
              <a:t>on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diagonal </a:t>
            </a:r>
            <a:r>
              <a:rPr sz="1800" spc="-20" dirty="0">
                <a:latin typeface="Carlito"/>
                <a:cs typeface="Carlito"/>
              </a:rPr>
              <a:t>from </a:t>
            </a:r>
            <a:r>
              <a:rPr sz="1800" spc="-15" dirty="0">
                <a:latin typeface="Carlito"/>
                <a:cs typeface="Carlito"/>
              </a:rPr>
              <a:t>top  </a:t>
            </a:r>
            <a:r>
              <a:rPr sz="1800" spc="-5" dirty="0">
                <a:latin typeface="Carlito"/>
                <a:cs typeface="Carlito"/>
              </a:rPr>
              <a:t>left </a:t>
            </a:r>
            <a:r>
              <a:rPr sz="1800" spc="-15" dirty="0">
                <a:latin typeface="Carlito"/>
                <a:cs typeface="Carlito"/>
              </a:rPr>
              <a:t>to </a:t>
            </a:r>
            <a:r>
              <a:rPr sz="1800" spc="-20" dirty="0">
                <a:latin typeface="Carlito"/>
                <a:cs typeface="Carlito"/>
              </a:rPr>
              <a:t>bottom</a:t>
            </a:r>
            <a:r>
              <a:rPr sz="1800" spc="-8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right.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3244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70" dirty="0"/>
              <a:t>CONCLUSION</a:t>
            </a:r>
            <a:endParaRPr spc="-67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84249" y="1746715"/>
            <a:ext cx="9956800" cy="36925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sz="20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1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sz="20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sz="20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sz="200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sz="200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Allon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sz="200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506095"/>
            <a:ext cx="24542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0" dirty="0"/>
              <a:t>APPENDIX</a:t>
            </a:r>
            <a:endParaRPr spc="-65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76020" y="1905000"/>
            <a:ext cx="9430385" cy="152781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sz="20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sz="20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lin scaled="0"/>
                </a:gradFill>
                <a:latin typeface="Carlito"/>
                <a:cs typeface="Carlito"/>
              </a:rPr>
              <a:t>https://github.com/concep36/Applied-IBM-Data-Science-Capstone</a:t>
            </a:r>
            <a:endParaRPr sz="2000" dirty="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lin scaled="0"/>
              </a:gra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rlito"/>
              <a:cs typeface="Carlito"/>
            </a:endParaRPr>
          </a:p>
          <a:p>
            <a:pPr algn="l"/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6618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00"/>
              </a:spcBef>
              <a:tabLst>
                <a:tab pos="10140315" algn="l"/>
              </a:tabLst>
            </a:pPr>
            <a:r>
              <a:rPr u="heavy" spc="-190" dirty="0">
                <a:uFill>
                  <a:solidFill>
                    <a:srgbClr val="7D7D7D"/>
                  </a:solidFill>
                </a:uFill>
              </a:rPr>
              <a:t>Methodology	</a:t>
            </a:r>
            <a:endParaRPr u="heavy" spc="-190" dirty="0">
              <a:uFill>
                <a:solidFill>
                  <a:srgbClr val="7D7D7D"/>
                </a:solidFill>
              </a:u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3665" y="1742066"/>
            <a:ext cx="7760970" cy="31540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collection</a:t>
            </a:r>
            <a:r>
              <a:rPr sz="2200" spc="1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methodology: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Combined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data from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SpaceX public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API and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SpaceX Wikipedia</a:t>
            </a:r>
            <a:r>
              <a:rPr sz="1800" spc="1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page</a:t>
            </a:r>
            <a:endParaRPr sz="1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</a:t>
            </a:r>
            <a:r>
              <a:rPr sz="2200" spc="3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wrangling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Classifying true landings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as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successful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BB562C"/>
                </a:solidFill>
                <a:latin typeface="Carlito"/>
                <a:cs typeface="Carlito"/>
              </a:rPr>
              <a:t>unsuccessful</a:t>
            </a:r>
            <a:r>
              <a:rPr sz="1800" spc="-5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otherwise</a:t>
            </a:r>
            <a:endParaRPr sz="18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exploratory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</a:rPr>
              <a:t>data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analysis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(EDA)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visualization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</a:t>
            </a:r>
            <a:r>
              <a:rPr sz="2200" spc="155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SQL</a:t>
            </a:r>
            <a:endParaRPr sz="22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</a:rPr>
              <a:t>interactive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visual analytics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Folium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and Plotly</a:t>
            </a:r>
            <a:r>
              <a:rPr sz="2200" spc="1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Dash</a:t>
            </a:r>
            <a:endParaRPr sz="2200"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</a:rPr>
              <a:t>Perform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</a:rPr>
              <a:t>predictive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analysis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</a:rPr>
              <a:t>classification</a:t>
            </a:r>
            <a:r>
              <a:rPr sz="2200" spc="17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</a:rPr>
              <a:t>models</a:t>
            </a:r>
            <a:endParaRPr sz="22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 panose="020B0604020202020204"/>
              <a:buChar char="•"/>
              <a:tabLst>
                <a:tab pos="697865" algn="l"/>
                <a:tab pos="699135" algn="l"/>
              </a:tabLst>
            </a:pPr>
            <a:r>
              <a:rPr sz="1800" spc="-45" dirty="0">
                <a:solidFill>
                  <a:srgbClr val="BB562C"/>
                </a:solidFill>
                <a:latin typeface="Carlito"/>
                <a:cs typeface="Carlito"/>
              </a:rPr>
              <a:t>Tuned </a:t>
            </a:r>
            <a:r>
              <a:rPr sz="1800" dirty="0">
                <a:solidFill>
                  <a:srgbClr val="BB562C"/>
                </a:solidFill>
                <a:latin typeface="Carlito"/>
                <a:cs typeface="Carlito"/>
              </a:rPr>
              <a:t>models </a:t>
            </a:r>
            <a:r>
              <a:rPr sz="1800" spc="-5" dirty="0">
                <a:solidFill>
                  <a:srgbClr val="BB562C"/>
                </a:solidFill>
                <a:latin typeface="Carlito"/>
                <a:cs typeface="Carlito"/>
              </a:rPr>
              <a:t>using</a:t>
            </a:r>
            <a:r>
              <a:rPr sz="1800" spc="10" dirty="0">
                <a:solidFill>
                  <a:srgbClr val="BB562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BB562C"/>
                </a:solidFill>
                <a:latin typeface="Carlito"/>
                <a:cs typeface="Carlito"/>
              </a:rPr>
              <a:t>GridSearchCV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927985"/>
            <a:ext cx="545084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285" dirty="0">
                <a:solidFill>
                  <a:srgbClr val="242424"/>
                </a:solidFill>
                <a:latin typeface="Arial" panose="020B0604020202020204"/>
                <a:cs typeface="Arial" panose="020B0604020202020204"/>
              </a:rPr>
              <a:t>Methodology</a:t>
            </a:r>
            <a:endParaRPr sz="8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417517"/>
            <a:ext cx="8895080" cy="72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5"/>
              </a:lnSpc>
              <a:spcBef>
                <a:spcPts val="100"/>
              </a:spcBef>
            </a:pPr>
            <a:r>
              <a:rPr sz="2400" spc="-16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OVERVIEW </a:t>
            </a:r>
            <a:r>
              <a:rPr sz="2400" spc="-28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2400" spc="-34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2400" spc="-14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COLLECTION, </a:t>
            </a:r>
            <a:r>
              <a:rPr sz="2400" spc="-9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WRANGLING,</a:t>
            </a:r>
            <a:r>
              <a:rPr sz="2400" spc="-12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0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VISUALIZATION,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745"/>
              </a:lnSpc>
              <a:tabLst>
                <a:tab pos="1963420" algn="l"/>
                <a:tab pos="2682875" algn="l"/>
                <a:tab pos="3816350" algn="l"/>
              </a:tabLst>
            </a:pPr>
            <a:r>
              <a:rPr sz="2400" spc="-16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DASHBOARD,	</a:t>
            </a:r>
            <a:r>
              <a:rPr sz="2400" spc="-155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AND	</a:t>
            </a:r>
            <a:r>
              <a:rPr sz="2400" spc="-14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MODEL	</a:t>
            </a:r>
            <a:r>
              <a:rPr sz="2400" spc="-150" dirty="0">
                <a:solidFill>
                  <a:srgbClr val="616E52"/>
                </a:solidFill>
                <a:latin typeface="Arial" panose="020B0604020202020204"/>
                <a:cs typeface="Arial" panose="020B0604020202020204"/>
              </a:rPr>
              <a:t>METHODS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7D7D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7115" y="860805"/>
            <a:ext cx="6031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0" dirty="0"/>
              <a:t>Data </a:t>
            </a:r>
            <a:r>
              <a:rPr spc="-235" dirty="0"/>
              <a:t>Collection</a:t>
            </a:r>
            <a:r>
              <a:rPr spc="-505" dirty="0"/>
              <a:t> </a:t>
            </a:r>
            <a:r>
              <a:rPr spc="-275" dirty="0"/>
              <a:t>Overview</a:t>
            </a:r>
            <a:endParaRPr spc="-275" dirty="0"/>
          </a:p>
        </p:txBody>
      </p:sp>
      <p:sp>
        <p:nvSpPr>
          <p:cNvPr id="5" name="object 5"/>
          <p:cNvSpPr txBox="1"/>
          <p:nvPr/>
        </p:nvSpPr>
        <p:spPr>
          <a:xfrm>
            <a:off x="10948416" y="6568541"/>
            <a:ext cx="1447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00"/>
              </a:lnSpc>
            </a:pPr>
            <a:fld id="{81D60167-4931-47E6-BA6A-407CBD079E47}" type="slidenum">
              <a:rPr sz="1050" dirty="0">
                <a:solidFill>
                  <a:srgbClr val="FFFFFF"/>
                </a:solidFill>
                <a:latin typeface="Carlito"/>
                <a:cs typeface="Carlito"/>
              </a:rPr>
            </a:fld>
            <a:endParaRPr sz="10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824608"/>
            <a:ext cx="9899650" cy="371030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sz="200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webscraping.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</a:rPr>
              <a:t>FlightNumber,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BoosterVersion,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LaunchSite,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GridFins,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LandingPad,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ReusedCount,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 Data</a:t>
            </a:r>
            <a:r>
              <a:rPr sz="20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sz="200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PayloadMass,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5635" y="1760982"/>
            <a:ext cx="3016885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600" spc="-280" dirty="0">
                <a:solidFill>
                  <a:srgbClr val="FFFFFF"/>
                </a:solidFill>
                <a:latin typeface="+mj-ea"/>
                <a:cs typeface="+mj-ea"/>
              </a:rPr>
              <a:t>Data </a:t>
            </a:r>
            <a:r>
              <a:rPr sz="3600" spc="-185" dirty="0">
                <a:solidFill>
                  <a:srgbClr val="FFFFFF"/>
                </a:solidFill>
                <a:latin typeface="+mj-ea"/>
                <a:cs typeface="+mj-ea"/>
              </a:rPr>
              <a:t>Collection</a:t>
            </a:r>
            <a:r>
              <a:rPr sz="3600" spc="-525" dirty="0">
                <a:solidFill>
                  <a:srgbClr val="FFFFFF"/>
                </a:solidFill>
                <a:latin typeface="+mj-ea"/>
                <a:cs typeface="+mj-ea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+mj-ea"/>
                <a:cs typeface="+mj-ea"/>
              </a:rPr>
              <a:t>–</a:t>
            </a:r>
            <a:endParaRPr sz="3600">
              <a:latin typeface="+mj-ea"/>
              <a:cs typeface="+mj-ea"/>
            </a:endParaRPr>
          </a:p>
          <a:p>
            <a:pPr marL="12700">
              <a:lnSpc>
                <a:spcPts val="4015"/>
              </a:lnSpc>
            </a:pP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S</a:t>
            </a:r>
            <a:r>
              <a:rPr lang="de-DE" sz="3600" spc="-42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p</a:t>
            </a:r>
            <a:r>
              <a:rPr lang="de-DE" sz="3600" spc="-42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a</a:t>
            </a:r>
            <a:r>
              <a:rPr lang="de-DE" sz="3600" spc="-42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c</a:t>
            </a:r>
            <a:r>
              <a:rPr lang="de-DE" sz="3600" spc="-42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e</a:t>
            </a:r>
            <a:r>
              <a:rPr lang="de-DE" sz="3600" spc="-42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425" dirty="0">
                <a:solidFill>
                  <a:srgbClr val="FFFFFF"/>
                </a:solidFill>
                <a:latin typeface="+mj-ea"/>
                <a:cs typeface="+mj-ea"/>
              </a:rPr>
              <a:t>X</a:t>
            </a:r>
            <a:r>
              <a:rPr sz="3600" spc="-385" dirty="0">
                <a:solidFill>
                  <a:srgbClr val="FFFFFF"/>
                </a:solidFill>
                <a:latin typeface="+mj-ea"/>
                <a:cs typeface="+mj-ea"/>
              </a:rPr>
              <a:t> </a:t>
            </a:r>
            <a:r>
              <a:rPr lang="de-DE" sz="3600" spc="-385" dirty="0">
                <a:solidFill>
                  <a:srgbClr val="FFFFFF"/>
                </a:solidFill>
                <a:latin typeface="Calibri" charset="0"/>
                <a:cs typeface="+mj-ea"/>
              </a:rPr>
              <a:t> </a:t>
            </a:r>
            <a:r>
              <a:rPr sz="3600" spc="-385" dirty="0">
                <a:solidFill>
                  <a:srgbClr val="FFFFFF"/>
                </a:solidFill>
                <a:latin typeface="+mj-ea"/>
                <a:cs typeface="+mj-ea"/>
              </a:rPr>
              <a:t>API</a:t>
            </a:r>
            <a:endParaRPr sz="3600">
              <a:latin typeface="+mj-ea"/>
              <a:cs typeface="+mj-e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2728" y="1754123"/>
            <a:ext cx="237744" cy="13898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800726" y="1478280"/>
            <a:ext cx="1851660" cy="1607820"/>
            <a:chOff x="4782311" y="1478280"/>
            <a:chExt cx="1851660" cy="1607820"/>
          </a:xfrm>
        </p:grpSpPr>
        <p:sp>
          <p:nvSpPr>
            <p:cNvPr id="8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920615" y="1766570"/>
            <a:ext cx="1538605" cy="45656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40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185" y="2807335"/>
            <a:ext cx="1851660" cy="1831340"/>
            <a:chOff x="4782311" y="2807207"/>
            <a:chExt cx="1851660" cy="1666239"/>
          </a:xfrm>
        </p:grpSpPr>
        <p:sp>
          <p:nvSpPr>
            <p:cNvPr id="14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015865" y="28865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20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82185" y="4137660"/>
            <a:ext cx="2790825" cy="1356995"/>
            <a:chOff x="4782311" y="4137659"/>
            <a:chExt cx="2790825" cy="1141730"/>
          </a:xfrm>
        </p:grpSpPr>
        <p:sp>
          <p:nvSpPr>
            <p:cNvPr id="21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901565" y="4473575"/>
            <a:ext cx="1538605" cy="6584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39940" y="3073907"/>
            <a:ext cx="1859280" cy="2205355"/>
            <a:chOff x="7139940" y="3073907"/>
            <a:chExt cx="1859280" cy="2205355"/>
          </a:xfrm>
        </p:grpSpPr>
        <p:sp>
          <p:nvSpPr>
            <p:cNvPr id="28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354061" y="4419727"/>
            <a:ext cx="1483995" cy="4927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40"/>
              </a:lnSpc>
              <a:spcBef>
                <a:spcPts val="285"/>
              </a:spcBef>
            </a:pPr>
            <a:r>
              <a:rPr lang="de-DE" sz="1500" dirty="0">
                <a:solidFill>
                  <a:srgbClr val="FFFFFF"/>
                </a:solidFill>
                <a:latin typeface="Calibri" charset="0"/>
                <a:cs typeface="Carlito"/>
              </a:rPr>
              <a:t>    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endParaRPr sz="1500" spc="-9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575945" marR="5080" indent="-563880">
              <a:lnSpc>
                <a:spcPts val="1640"/>
              </a:lnSpc>
              <a:spcBef>
                <a:spcPts val="285"/>
              </a:spcBef>
            </a:pP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39940" y="1744979"/>
            <a:ext cx="1868805" cy="2205355"/>
            <a:chOff x="7139940" y="1744979"/>
            <a:chExt cx="1868805" cy="2205355"/>
          </a:xfrm>
        </p:grpSpPr>
        <p:sp>
          <p:nvSpPr>
            <p:cNvPr id="35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215505" y="3096260"/>
            <a:ext cx="1677035" cy="45656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40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lang="de-DE" sz="1500" spc="-2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139940" y="1478280"/>
            <a:ext cx="2790825" cy="1143000"/>
            <a:chOff x="7139940" y="1478280"/>
            <a:chExt cx="2790825" cy="1143000"/>
          </a:xfrm>
        </p:grpSpPr>
        <p:sp>
          <p:nvSpPr>
            <p:cNvPr id="42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7354061" y="16609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495790" y="1554480"/>
            <a:ext cx="1894840" cy="1287145"/>
            <a:chOff x="9496043" y="1478280"/>
            <a:chExt cx="1894839" cy="1143000"/>
          </a:xfrm>
        </p:grpSpPr>
        <p:sp>
          <p:nvSpPr>
            <p:cNvPr id="49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9640316" y="1660905"/>
            <a:ext cx="1539240" cy="10814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5635" y="4830826"/>
            <a:ext cx="8655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sz="15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3575" y="5562853"/>
            <a:ext cx="2988945" cy="2432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9000"/>
              </a:lnSpc>
              <a:spcBef>
                <a:spcPts val="300"/>
              </a:spcBef>
            </a:pPr>
            <a:endParaRPr sz="1500" dirty="0">
              <a:solidFill>
                <a:schemeClr val="bg1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5635" y="1760982"/>
            <a:ext cx="3016885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600" spc="-280" dirty="0">
                <a:solidFill>
                  <a:srgbClr val="FFFFFF"/>
                </a:solidFill>
                <a:latin typeface="+mj-ea"/>
                <a:cs typeface="+mj-ea"/>
              </a:rPr>
              <a:t>Data </a:t>
            </a:r>
            <a:r>
              <a:rPr sz="3600" spc="-185" dirty="0">
                <a:solidFill>
                  <a:srgbClr val="FFFFFF"/>
                </a:solidFill>
                <a:latin typeface="+mj-ea"/>
                <a:cs typeface="+mj-ea"/>
              </a:rPr>
              <a:t>Collection</a:t>
            </a:r>
            <a:r>
              <a:rPr sz="3600" spc="-525" dirty="0">
                <a:solidFill>
                  <a:srgbClr val="FFFFFF"/>
                </a:solidFill>
                <a:latin typeface="+mj-ea"/>
                <a:cs typeface="+mj-ea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+mj-ea"/>
                <a:cs typeface="+mj-ea"/>
              </a:rPr>
              <a:t>–</a:t>
            </a:r>
            <a:endParaRPr sz="3600">
              <a:latin typeface="+mj-ea"/>
              <a:cs typeface="+mj-ea"/>
            </a:endParaRPr>
          </a:p>
          <a:p>
            <a:pPr marL="12700">
              <a:lnSpc>
                <a:spcPts val="4015"/>
              </a:lnSpc>
            </a:pPr>
            <a:r>
              <a:rPr sz="3600" spc="-300" dirty="0">
                <a:solidFill>
                  <a:srgbClr val="FFFFFF"/>
                </a:solidFill>
                <a:latin typeface="+mj-ea"/>
                <a:cs typeface="+mj-ea"/>
              </a:rPr>
              <a:t>Web</a:t>
            </a:r>
            <a:r>
              <a:rPr sz="3600" spc="-380" dirty="0">
                <a:solidFill>
                  <a:srgbClr val="FFFFFF"/>
                </a:solidFill>
                <a:latin typeface="+mj-ea"/>
                <a:cs typeface="+mj-ea"/>
              </a:rPr>
              <a:t> </a:t>
            </a:r>
            <a:r>
              <a:rPr sz="3600" spc="-300" dirty="0">
                <a:solidFill>
                  <a:srgbClr val="FFFFFF"/>
                </a:solidFill>
                <a:latin typeface="+mj-ea"/>
                <a:cs typeface="+mj-ea"/>
              </a:rPr>
              <a:t>Scraping</a:t>
            </a:r>
            <a:endParaRPr sz="3600">
              <a:latin typeface="+mj-ea"/>
              <a:cs typeface="+mj-e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87696" y="713231"/>
            <a:ext cx="2621280" cy="2318385"/>
            <a:chOff x="5111496" y="713231"/>
            <a:chExt cx="2621280" cy="2318385"/>
          </a:xfrm>
        </p:grpSpPr>
        <p:sp>
          <p:nvSpPr>
            <p:cNvPr id="7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17744" y="1104137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28336" y="2598801"/>
            <a:ext cx="2580640" cy="2318385"/>
            <a:chOff x="5111496" y="2589276"/>
            <a:chExt cx="2580640" cy="2318385"/>
          </a:xfrm>
        </p:grpSpPr>
        <p:sp>
          <p:nvSpPr>
            <p:cNvPr id="14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514340" y="2980690"/>
            <a:ext cx="208407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</a:t>
            </a:r>
            <a:r>
              <a:rPr lang="de-DE" sz="2200" spc="-15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lang="de-DE" sz="2200" spc="-2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11496" y="4465320"/>
            <a:ext cx="3906520" cy="1580515"/>
            <a:chOff x="5111496" y="4465320"/>
            <a:chExt cx="3906520" cy="1580515"/>
          </a:xfrm>
        </p:grpSpPr>
        <p:sp>
          <p:nvSpPr>
            <p:cNvPr id="21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470016" y="4854321"/>
            <a:ext cx="1802130" cy="979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362315" y="3395345"/>
            <a:ext cx="2580640" cy="2650490"/>
            <a:chOff x="8438388" y="2965704"/>
            <a:chExt cx="2580640" cy="3080385"/>
          </a:xfrm>
        </p:grpSpPr>
        <p:sp>
          <p:nvSpPr>
            <p:cNvPr id="28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727440" y="5007990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438515" y="779780"/>
            <a:ext cx="2580640" cy="3891915"/>
            <a:chOff x="8438388" y="1089660"/>
            <a:chExt cx="2580640" cy="3112135"/>
          </a:xfrm>
        </p:grpSpPr>
        <p:sp>
          <p:nvSpPr>
            <p:cNvPr id="35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705850" y="2915920"/>
            <a:ext cx="2083435" cy="12839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20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49183" y="713231"/>
            <a:ext cx="2580640" cy="1580515"/>
            <a:chOff x="8438388" y="713231"/>
            <a:chExt cx="2580640" cy="1580515"/>
          </a:xfrm>
        </p:grpSpPr>
        <p:sp>
          <p:nvSpPr>
            <p:cNvPr id="42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705850" y="1101090"/>
            <a:ext cx="2287905" cy="71183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</a:t>
            </a:r>
            <a:r>
              <a:rPr lang="de-DE" sz="2200" spc="-2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endParaRPr sz="2200" spc="-13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lang="de-DE" sz="2200" spc="-30" dirty="0">
                <a:solidFill>
                  <a:srgbClr val="FFFFFF"/>
                </a:solidFill>
                <a:latin typeface="Calibri" charset="0"/>
                <a:cs typeface="Carlito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5635" y="4448302"/>
            <a:ext cx="8655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GitHub</a:t>
            </a:r>
            <a:r>
              <a:rPr sz="15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sz="15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url:</a:t>
            </a:r>
            <a:endParaRPr sz="1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13803</Words>
  <Application>WPS Writer</Application>
  <PresentationFormat>Widescreen</PresentationFormat>
  <Paragraphs>449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2" baseType="lpstr">
      <vt:lpstr>Arial</vt:lpstr>
      <vt:lpstr>SimSun</vt:lpstr>
      <vt:lpstr>Wingdings</vt:lpstr>
      <vt:lpstr>宋体-简</vt:lpstr>
      <vt:lpstr>Arial Unicode MS</vt:lpstr>
      <vt:lpstr>Calibri</vt:lpstr>
      <vt:lpstr>Helvetica Neue</vt:lpstr>
      <vt:lpstr>Arial</vt:lpstr>
      <vt:lpstr>Carlito</vt:lpstr>
      <vt:lpstr>Thonburi</vt:lpstr>
      <vt:lpstr>Bahnschrift Condensed</vt:lpstr>
      <vt:lpstr>苹方-简</vt:lpstr>
      <vt:lpstr>Microsoft YaHei</vt:lpstr>
      <vt:lpstr>汉仪旗黑</vt:lpstr>
      <vt:lpstr>1_Gear Drives</vt:lpstr>
      <vt:lpstr>PowerPoint 演示文稿</vt:lpstr>
      <vt:lpstr>Outline	</vt:lpstr>
      <vt:lpstr>Executive Summary	</vt:lpstr>
      <vt:lpstr>Introduction</vt:lpstr>
      <vt:lpstr>Methodology	</vt:lpstr>
      <vt:lpstr>PowerPoint 演示文稿</vt:lpstr>
      <vt:lpstr>Data Collection Overview</vt:lpstr>
      <vt:lpstr>Filter data to only  include Falcon 9  launches</vt:lpstr>
      <vt:lpstr>PowerPoint 演示文稿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	</vt:lpstr>
      <vt:lpstr>PowerPoint 演示文稿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演示文稿</vt:lpstr>
      <vt:lpstr>All Launch Site Names</vt:lpstr>
      <vt:lpstr>Launch Site Names Beginning with `CCA`</vt:lpstr>
      <vt:lpstr>Total Payload Mass from NASA</vt:lpstr>
      <vt:lpstr>Average Payload Mass by F9 v1.1</vt:lpstr>
      <vt:lpstr>First Successful Ground Pad Landing Date</vt:lpstr>
      <vt:lpstr>Successful Drone Ship Landing with Payload  Between 4000 and 6000</vt:lpstr>
      <vt:lpstr>Total Number of Each Mission Outcome</vt:lpstr>
      <vt:lpstr>Boosters that Carried Maximum Payload</vt:lpstr>
      <vt:lpstr>2015 Failed Drone Ship Landing Records</vt:lpstr>
      <vt:lpstr>Ranking Counts of Successful Landings  Between 2010-06-04 and 2017-03-20</vt:lpstr>
      <vt:lpstr>Interactive Map with  Folium</vt:lpstr>
      <vt:lpstr>Launch Site Locations	</vt:lpstr>
      <vt:lpstr>Color-Coded Launch Markers	</vt:lpstr>
      <vt:lpstr>Key Location Proximities	</vt:lpstr>
      <vt:lpstr>Build a Dashboard with  Plotly Dash</vt:lpstr>
      <vt:lpstr>Successful Launches Across Launch Sites	</vt:lpstr>
      <vt:lpstr>Highest Success Rate Launch Site	</vt:lpstr>
      <vt:lpstr>Payload Mass vs. Success vs. Booster  Version Category	</vt:lpstr>
      <vt:lpstr>PowerPoint 演示文稿</vt:lpstr>
      <vt:lpstr>Classification Accuracy</vt:lpstr>
      <vt:lpstr>Confusion Matrix</vt:lpstr>
      <vt:lpstr>CONCLUSION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Narzal Ian Concepcion</cp:lastModifiedBy>
  <cp:revision>5</cp:revision>
  <dcterms:created xsi:type="dcterms:W3CDTF">2024-04-17T04:23:34Z</dcterms:created>
  <dcterms:modified xsi:type="dcterms:W3CDTF">2024-04-17T04:23:34Z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2021-08-26T15:00:00Z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2021-08-26T15:00:00Z</vt:filetime>
  </property>
  <property fmtid="{D5CDD505-2E9C-101B-9397-08002B2CF9AE}" pid="5" name="KSOProductBuildVer">
    <vt:lpwstr>1033-5.7.0.8090</vt:lpwstr>
  </property>
</Properties>
</file>